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12"/>
  </p:notesMasterIdLst>
  <p:handoutMasterIdLst>
    <p:handoutMasterId r:id="rId13"/>
  </p:handoutMasterIdLst>
  <p:sldIdLst>
    <p:sldId id="336" r:id="rId2"/>
    <p:sldId id="339" r:id="rId3"/>
    <p:sldId id="345" r:id="rId4"/>
    <p:sldId id="344" r:id="rId5"/>
    <p:sldId id="340" r:id="rId6"/>
    <p:sldId id="341" r:id="rId7"/>
    <p:sldId id="343" r:id="rId8"/>
    <p:sldId id="346" r:id="rId9"/>
    <p:sldId id="347" r:id="rId10"/>
    <p:sldId id="348"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3A0E0C"/>
    <a:srgbClr val="8056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97" autoAdjust="0"/>
    <p:restoredTop sz="96980" autoAdjust="0"/>
  </p:normalViewPr>
  <p:slideViewPr>
    <p:cSldViewPr>
      <p:cViewPr>
        <p:scale>
          <a:sx n="75" d="100"/>
          <a:sy n="75" d="100"/>
        </p:scale>
        <p:origin x="-1188" y="3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6" d="100"/>
          <a:sy n="56" d="100"/>
        </p:scale>
        <p:origin x="-283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B767759-A0F3-4038-9A70-8FA4BFED6F77}" type="datetimeFigureOut">
              <a:rPr lang="en-US" smtClean="0"/>
              <a:pPr/>
              <a:t>9/17/2011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29DF3A6-9BEB-464E-91FA-281B4DD77CA1}" type="slidenum">
              <a:rPr lang="en-US" smtClean="0"/>
              <a:pPr/>
              <a:t>‹#›</a:t>
            </a:fld>
            <a:endParaRPr lang="en-US" dirty="0"/>
          </a:p>
        </p:txBody>
      </p:sp>
    </p:spTree>
    <p:extLst>
      <p:ext uri="{BB962C8B-B14F-4D97-AF65-F5344CB8AC3E}">
        <p14:creationId xmlns:p14="http://schemas.microsoft.com/office/powerpoint/2010/main" val="6646804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4C814B-440C-4BDD-A70F-A0B84470AB4F}" type="datetimeFigureOut">
              <a:rPr lang="en-US" smtClean="0"/>
              <a:pPr/>
              <a:t>9/17/2011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7E39F6-EBC9-401A-A193-C8BFC6A3F4E0}" type="slidenum">
              <a:rPr lang="en-US" smtClean="0"/>
              <a:pPr/>
              <a:t>‹#›</a:t>
            </a:fld>
            <a:endParaRPr lang="en-US" dirty="0"/>
          </a:p>
        </p:txBody>
      </p:sp>
    </p:spTree>
    <p:extLst>
      <p:ext uri="{BB962C8B-B14F-4D97-AF65-F5344CB8AC3E}">
        <p14:creationId xmlns:p14="http://schemas.microsoft.com/office/powerpoint/2010/main" val="8319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7E39F6-EBC9-401A-A193-C8BFC6A3F4E0}" type="slidenum">
              <a:rPr lang="en-US" smtClean="0"/>
              <a:pPr/>
              <a:t>1</a:t>
            </a:fld>
            <a:endParaRPr lang="en-US" dirty="0"/>
          </a:p>
        </p:txBody>
      </p:sp>
    </p:spTree>
    <p:extLst>
      <p:ext uri="{BB962C8B-B14F-4D97-AF65-F5344CB8AC3E}">
        <p14:creationId xmlns:p14="http://schemas.microsoft.com/office/powerpoint/2010/main" val="2931498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Freeform 2"/>
          <p:cNvSpPr>
            <a:spLocks/>
          </p:cNvSpPr>
          <p:nvPr userDrawn="1"/>
        </p:nvSpPr>
        <p:spPr bwMode="auto">
          <a:xfrm rot="10800000">
            <a:off x="0" y="5969000"/>
            <a:ext cx="9144000" cy="889000"/>
          </a:xfrm>
          <a:custGeom>
            <a:avLst/>
            <a:gdLst/>
            <a:ahLst/>
            <a:cxnLst>
              <a:cxn ang="0">
                <a:pos x="0" y="0"/>
              </a:cxn>
              <a:cxn ang="0">
                <a:pos x="5760" y="0"/>
              </a:cxn>
              <a:cxn ang="0">
                <a:pos x="0" y="624"/>
              </a:cxn>
              <a:cxn ang="0">
                <a:pos x="0" y="0"/>
              </a:cxn>
            </a:cxnLst>
            <a:rect l="0" t="0" r="r" b="b"/>
            <a:pathLst>
              <a:path w="5760" h="624">
                <a:moveTo>
                  <a:pt x="0" y="0"/>
                </a:moveTo>
                <a:lnTo>
                  <a:pt x="5760" y="0"/>
                </a:lnTo>
                <a:lnTo>
                  <a:pt x="0" y="624"/>
                </a:lnTo>
                <a:lnTo>
                  <a:pt x="0" y="0"/>
                </a:lnTo>
                <a:close/>
              </a:path>
            </a:pathLst>
          </a:custGeom>
          <a:solidFill>
            <a:srgbClr val="3A0E0C"/>
          </a:solidFill>
          <a:ln w="9525">
            <a:noFill/>
            <a:round/>
            <a:headEnd/>
            <a:tailEnd/>
          </a:ln>
        </p:spPr>
        <p:txBody>
          <a:bodyPr wrap="none" anchor="ctr"/>
          <a:lstStyle/>
          <a:p>
            <a:pPr>
              <a:defRPr/>
            </a:pPr>
            <a:endParaRPr lang="en-US" dirty="0"/>
          </a:p>
        </p:txBody>
      </p:sp>
      <p:sp>
        <p:nvSpPr>
          <p:cNvPr id="8" name="Rectangle 6"/>
          <p:cNvSpPr>
            <a:spLocks noChangeArrowheads="1"/>
          </p:cNvSpPr>
          <p:nvPr userDrawn="1"/>
        </p:nvSpPr>
        <p:spPr bwMode="auto">
          <a:xfrm>
            <a:off x="0" y="0"/>
            <a:ext cx="9144000" cy="203200"/>
          </a:xfrm>
          <a:prstGeom prst="rect">
            <a:avLst/>
          </a:prstGeom>
          <a:solidFill>
            <a:srgbClr val="3A0E0C"/>
          </a:solidFill>
          <a:ln w="9525">
            <a:noFill/>
            <a:miter lim="800000"/>
            <a:headEnd/>
            <a:tailEnd/>
          </a:ln>
        </p:spPr>
        <p:txBody>
          <a:bodyPr wrap="none" anchor="ctr"/>
          <a:lstStyle/>
          <a:p>
            <a:pPr>
              <a:defRPr/>
            </a:pPr>
            <a:endParaRPr lang="en-US" dirty="0"/>
          </a:p>
        </p:txBody>
      </p:sp>
      <p:pic>
        <p:nvPicPr>
          <p:cNvPr id="10" name="Picture 7" descr="crownpng"/>
          <p:cNvPicPr>
            <a:picLocks noChangeAspect="1" noChangeArrowheads="1"/>
          </p:cNvPicPr>
          <p:nvPr userDrawn="1"/>
        </p:nvPicPr>
        <p:blipFill>
          <a:blip r:embed="rId3" cstate="print"/>
          <a:srcRect/>
          <a:stretch>
            <a:fillRect/>
          </a:stretch>
        </p:blipFill>
        <p:spPr bwMode="auto">
          <a:xfrm>
            <a:off x="7696200" y="4953003"/>
            <a:ext cx="1447800" cy="1400599"/>
          </a:xfrm>
          <a:prstGeom prst="rect">
            <a:avLst/>
          </a:prstGeom>
          <a:noFill/>
          <a:ln w="9525">
            <a:noFill/>
            <a:miter lim="800000"/>
            <a:headEnd/>
            <a:tailEnd/>
          </a:ln>
        </p:spPr>
      </p:pic>
      <p:pic>
        <p:nvPicPr>
          <p:cNvPr id="3" name="Picture 2" descr="logo_thestory_1c_rev.eps"/>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629401" y="6351485"/>
            <a:ext cx="2257023" cy="328715"/>
          </a:xfrm>
          <a:prstGeom prst="rect">
            <a:avLst/>
          </a:prstGeom>
        </p:spPr>
      </p:pic>
    </p:spTree>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spcBef>
          <a:spcPct val="0"/>
        </a:spcBef>
        <a:buNone/>
        <a:defRPr lang="en-US" sz="4000" kern="1200" dirty="0" smtClean="0">
          <a:solidFill>
            <a:srgbClr val="3A0E0C"/>
          </a:solidFill>
          <a:latin typeface="+mj-lt"/>
          <a:ea typeface="+mj-ea"/>
          <a:cs typeface="+mj-cs"/>
        </a:defRPr>
      </a:lvl1pPr>
    </p:titleStyle>
    <p:bodyStyle>
      <a:lvl1pPr marL="342900" marR="0" indent="-342900" algn="l" defTabSz="914400" rtl="0" eaLnBrk="1" fontAlgn="auto" latinLnBrk="0" hangingPunct="1">
        <a:lnSpc>
          <a:spcPct val="100000"/>
        </a:lnSpc>
        <a:spcBef>
          <a:spcPct val="20000"/>
        </a:spcBef>
        <a:spcAft>
          <a:spcPts val="0"/>
        </a:spcAft>
        <a:buClrTx/>
        <a:buSzTx/>
        <a:buFont typeface="Arial" pitchFamily="34" charset="0"/>
        <a:buChar char="•"/>
        <a:tabLst/>
        <a:defRPr sz="3200" kern="1200">
          <a:solidFill>
            <a:schemeClr val="tx1"/>
          </a:solidFill>
          <a:latin typeface="+mn-lt"/>
          <a:ea typeface="+mn-ea"/>
          <a:cs typeface="+mn-cs"/>
        </a:defRPr>
      </a:lvl1pPr>
      <a:lvl2pPr marL="742950" marR="0" indent="-285750" algn="l" defTabSz="914400" rtl="0" eaLnBrk="1" fontAlgn="auto" latinLnBrk="0" hangingPunct="1">
        <a:lnSpc>
          <a:spcPct val="100000"/>
        </a:lnSpc>
        <a:spcBef>
          <a:spcPct val="20000"/>
        </a:spcBef>
        <a:spcAft>
          <a:spcPts val="0"/>
        </a:spcAft>
        <a:buClrTx/>
        <a:buSzTx/>
        <a:buFont typeface="Arial" pitchFamily="34" charset="0"/>
        <a:buChar char="–"/>
        <a:tabLst/>
        <a:defRPr sz="2800" kern="1200">
          <a:solidFill>
            <a:schemeClr val="tx1"/>
          </a:solidFill>
          <a:latin typeface="+mn-lt"/>
          <a:ea typeface="+mn-ea"/>
          <a:cs typeface="+mn-cs"/>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2400" kern="1200">
          <a:solidFill>
            <a:schemeClr val="tx1"/>
          </a:solidFill>
          <a:latin typeface="+mn-lt"/>
          <a:ea typeface="+mn-ea"/>
          <a:cs typeface="+mn-cs"/>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2000" kern="1200">
          <a:solidFill>
            <a:schemeClr val="tx1"/>
          </a:solidFill>
          <a:latin typeface="+mn-lt"/>
          <a:ea typeface="+mn-ea"/>
          <a:cs typeface="+mn-cs"/>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448800" cy="708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33400" y="3505200"/>
            <a:ext cx="5334000" cy="2092881"/>
          </a:xfrm>
          <a:prstGeom prst="rect">
            <a:avLst/>
          </a:prstGeom>
          <a:noFill/>
        </p:spPr>
        <p:txBody>
          <a:bodyPr wrap="square" rtlCol="0">
            <a:spAutoFit/>
          </a:bodyPr>
          <a:lstStyle/>
          <a:p>
            <a:pPr algn="ctr"/>
            <a:r>
              <a:rPr lang="en-US" sz="3600" dirty="0"/>
              <a:t>The Beginning of Life </a:t>
            </a:r>
            <a:endParaRPr lang="en-US" sz="3600" dirty="0" smtClean="0"/>
          </a:p>
          <a:p>
            <a:pPr algn="ctr"/>
            <a:r>
              <a:rPr lang="en-US" sz="3600" dirty="0" smtClean="0"/>
              <a:t>as </a:t>
            </a:r>
            <a:r>
              <a:rPr lang="en-US" sz="3600" dirty="0"/>
              <a:t>We Know </a:t>
            </a:r>
            <a:r>
              <a:rPr lang="en-US" sz="3600" dirty="0" smtClean="0"/>
              <a:t>It</a:t>
            </a:r>
          </a:p>
          <a:p>
            <a:pPr algn="ctr"/>
            <a:endParaRPr lang="en-US" sz="2000" dirty="0"/>
          </a:p>
          <a:p>
            <a:pPr algn="ctr"/>
            <a:r>
              <a:rPr lang="en-US" sz="2000" i="1" dirty="0" smtClean="0"/>
              <a:t>Chapter 1 </a:t>
            </a:r>
            <a:r>
              <a:rPr lang="en-US" sz="2000" i="1" dirty="0"/>
              <a:t>• Genesis 1-9 </a:t>
            </a:r>
            <a:endParaRPr lang="en-US" sz="2000" dirty="0"/>
          </a:p>
          <a:p>
            <a:endParaRPr lang="en-US" dirty="0"/>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34042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2" y="76200"/>
            <a:ext cx="9134475" cy="4953000"/>
          </a:xfrm>
          <a:prstGeom prst="rect">
            <a:avLst/>
          </a:prstGeom>
        </p:spPr>
      </p:pic>
      <p:sp>
        <p:nvSpPr>
          <p:cNvPr id="3" name="Text Box 6"/>
          <p:cNvSpPr txBox="1">
            <a:spLocks noChangeArrowheads="1"/>
          </p:cNvSpPr>
          <p:nvPr/>
        </p:nvSpPr>
        <p:spPr bwMode="auto">
          <a:xfrm>
            <a:off x="30162" y="5029200"/>
            <a:ext cx="3094038" cy="17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eaLnBrk="0" fontAlgn="base" hangingPunct="0">
              <a:spcBef>
                <a:spcPct val="0"/>
              </a:spcBef>
              <a:spcAft>
                <a:spcPct val="0"/>
              </a:spcAft>
              <a:defRPr sz="5400" kern="1200">
                <a:solidFill>
                  <a:schemeClr val="tx1"/>
                </a:solidFill>
                <a:latin typeface="Papyrus" pitchFamily="66" charset="0"/>
                <a:ea typeface="+mn-ea"/>
                <a:cs typeface="+mn-cs"/>
              </a:defRPr>
            </a:lvl1pPr>
            <a:lvl2pPr marL="457200" algn="l" rtl="0" eaLnBrk="0" fontAlgn="base" hangingPunct="0">
              <a:spcBef>
                <a:spcPct val="0"/>
              </a:spcBef>
              <a:spcAft>
                <a:spcPct val="0"/>
              </a:spcAft>
              <a:defRPr sz="5400" kern="1200">
                <a:solidFill>
                  <a:schemeClr val="tx1"/>
                </a:solidFill>
                <a:latin typeface="Papyrus" pitchFamily="66" charset="0"/>
                <a:ea typeface="+mn-ea"/>
                <a:cs typeface="+mn-cs"/>
              </a:defRPr>
            </a:lvl2pPr>
            <a:lvl3pPr marL="914400" algn="l" rtl="0" eaLnBrk="0" fontAlgn="base" hangingPunct="0">
              <a:spcBef>
                <a:spcPct val="0"/>
              </a:spcBef>
              <a:spcAft>
                <a:spcPct val="0"/>
              </a:spcAft>
              <a:defRPr sz="5400" kern="1200">
                <a:solidFill>
                  <a:schemeClr val="tx1"/>
                </a:solidFill>
                <a:latin typeface="Papyrus" pitchFamily="66" charset="0"/>
                <a:ea typeface="+mn-ea"/>
                <a:cs typeface="+mn-cs"/>
              </a:defRPr>
            </a:lvl3pPr>
            <a:lvl4pPr marL="1371600" algn="l" rtl="0" eaLnBrk="0" fontAlgn="base" hangingPunct="0">
              <a:spcBef>
                <a:spcPct val="0"/>
              </a:spcBef>
              <a:spcAft>
                <a:spcPct val="0"/>
              </a:spcAft>
              <a:defRPr sz="5400" kern="1200">
                <a:solidFill>
                  <a:schemeClr val="tx1"/>
                </a:solidFill>
                <a:latin typeface="Papyrus" pitchFamily="66" charset="0"/>
                <a:ea typeface="+mn-ea"/>
                <a:cs typeface="+mn-cs"/>
              </a:defRPr>
            </a:lvl4pPr>
            <a:lvl5pPr marL="1828800" algn="l" rtl="0" eaLnBrk="0" fontAlgn="base" hangingPunct="0">
              <a:spcBef>
                <a:spcPct val="0"/>
              </a:spcBef>
              <a:spcAft>
                <a:spcPct val="0"/>
              </a:spcAft>
              <a:defRPr sz="5400" kern="1200">
                <a:solidFill>
                  <a:schemeClr val="tx1"/>
                </a:solidFill>
                <a:latin typeface="Papyrus" pitchFamily="66" charset="0"/>
                <a:ea typeface="+mn-ea"/>
                <a:cs typeface="+mn-cs"/>
              </a:defRPr>
            </a:lvl5pPr>
            <a:lvl6pPr marL="2286000" algn="l" defTabSz="914400" rtl="0" eaLnBrk="1" latinLnBrk="0" hangingPunct="1">
              <a:defRPr sz="5400" kern="1200">
                <a:solidFill>
                  <a:schemeClr val="tx1"/>
                </a:solidFill>
                <a:latin typeface="Papyrus" pitchFamily="66" charset="0"/>
                <a:ea typeface="+mn-ea"/>
                <a:cs typeface="+mn-cs"/>
              </a:defRPr>
            </a:lvl6pPr>
            <a:lvl7pPr marL="2743200" algn="l" defTabSz="914400" rtl="0" eaLnBrk="1" latinLnBrk="0" hangingPunct="1">
              <a:defRPr sz="5400" kern="1200">
                <a:solidFill>
                  <a:schemeClr val="tx1"/>
                </a:solidFill>
                <a:latin typeface="Papyrus" pitchFamily="66" charset="0"/>
                <a:ea typeface="+mn-ea"/>
                <a:cs typeface="+mn-cs"/>
              </a:defRPr>
            </a:lvl7pPr>
            <a:lvl8pPr marL="3200400" algn="l" defTabSz="914400" rtl="0" eaLnBrk="1" latinLnBrk="0" hangingPunct="1">
              <a:defRPr sz="5400" kern="1200">
                <a:solidFill>
                  <a:schemeClr val="tx1"/>
                </a:solidFill>
                <a:latin typeface="Papyrus" pitchFamily="66" charset="0"/>
                <a:ea typeface="+mn-ea"/>
                <a:cs typeface="+mn-cs"/>
              </a:defRPr>
            </a:lvl8pPr>
            <a:lvl9pPr marL="3657600" algn="l" defTabSz="914400" rtl="0" eaLnBrk="1" latinLnBrk="0" hangingPunct="1">
              <a:defRPr sz="5400" kern="1200">
                <a:solidFill>
                  <a:schemeClr val="tx1"/>
                </a:solidFill>
                <a:latin typeface="Papyrus" pitchFamily="66" charset="0"/>
                <a:ea typeface="+mn-ea"/>
                <a:cs typeface="+mn-cs"/>
              </a:defRPr>
            </a:lvl9pPr>
          </a:lstStyle>
          <a:p>
            <a:pPr eaLnBrk="1" hangingPunct="1">
              <a:spcBef>
                <a:spcPct val="50000"/>
              </a:spcBef>
            </a:pPr>
            <a:r>
              <a:rPr lang="en-US" sz="1400" b="1" dirty="0">
                <a:latin typeface="Book Antiqua" pitchFamily="18" charset="0"/>
              </a:rPr>
              <a:t>MICHELANGELO </a:t>
            </a:r>
            <a:r>
              <a:rPr lang="en-US" sz="1400" b="1" dirty="0" err="1">
                <a:latin typeface="Book Antiqua" pitchFamily="18" charset="0"/>
              </a:rPr>
              <a:t>Buonarroti</a:t>
            </a:r>
            <a:r>
              <a:rPr lang="en-US" sz="1400" dirty="0">
                <a:latin typeface="Book Antiqua" pitchFamily="18" charset="0"/>
              </a:rPr>
              <a:t/>
            </a:r>
            <a:br>
              <a:rPr lang="en-US" sz="1400" dirty="0">
                <a:latin typeface="Book Antiqua" pitchFamily="18" charset="0"/>
              </a:rPr>
            </a:br>
            <a:r>
              <a:rPr lang="en-US" sz="1400" dirty="0">
                <a:latin typeface="Book Antiqua" pitchFamily="18" charset="0"/>
              </a:rPr>
              <a:t>Creation of Adam (detail)</a:t>
            </a:r>
            <a:br>
              <a:rPr lang="en-US" sz="1400" dirty="0">
                <a:latin typeface="Book Antiqua" pitchFamily="18" charset="0"/>
              </a:rPr>
            </a:br>
            <a:r>
              <a:rPr lang="en-US" sz="1400" dirty="0">
                <a:latin typeface="Book Antiqua" pitchFamily="18" charset="0"/>
              </a:rPr>
              <a:t>1510</a:t>
            </a:r>
            <a:br>
              <a:rPr lang="en-US" sz="1400" dirty="0">
                <a:latin typeface="Book Antiqua" pitchFamily="18" charset="0"/>
              </a:rPr>
            </a:br>
            <a:r>
              <a:rPr lang="en-US" sz="1400" dirty="0">
                <a:latin typeface="Book Antiqua" pitchFamily="18" charset="0"/>
              </a:rPr>
              <a:t>Fresco</a:t>
            </a:r>
            <a:br>
              <a:rPr lang="en-US" sz="1400" dirty="0">
                <a:latin typeface="Book Antiqua" pitchFamily="18" charset="0"/>
              </a:rPr>
            </a:br>
            <a:r>
              <a:rPr lang="en-US" sz="1400" dirty="0">
                <a:latin typeface="Book Antiqua" pitchFamily="18" charset="0"/>
              </a:rPr>
              <a:t>Cappella </a:t>
            </a:r>
            <a:r>
              <a:rPr lang="en-US" sz="1400" dirty="0" err="1">
                <a:latin typeface="Book Antiqua" pitchFamily="18" charset="0"/>
              </a:rPr>
              <a:t>Sistina</a:t>
            </a:r>
            <a:r>
              <a:rPr lang="en-US" sz="1400" dirty="0">
                <a:latin typeface="Book Antiqua" pitchFamily="18" charset="0"/>
              </a:rPr>
              <a:t>, Vatican</a:t>
            </a:r>
          </a:p>
          <a:p>
            <a:pPr eaLnBrk="1" hangingPunct="1">
              <a:spcBef>
                <a:spcPct val="50000"/>
              </a:spcBef>
            </a:pPr>
            <a:r>
              <a:rPr lang="en-US" sz="1400" dirty="0">
                <a:latin typeface="Book Antiqua" pitchFamily="18" charset="0"/>
              </a:rPr>
              <a:t>Web Gallery of Art</a:t>
            </a:r>
            <a:r>
              <a:rPr lang="en-US" sz="1800" dirty="0">
                <a:latin typeface="Arial" charset="0"/>
              </a:rPr>
              <a:t/>
            </a:r>
            <a:br>
              <a:rPr lang="en-US" sz="1800" dirty="0">
                <a:latin typeface="Arial" charset="0"/>
              </a:rPr>
            </a:br>
            <a:endParaRPr lang="en-US" sz="1800" dirty="0">
              <a:latin typeface="Arial" charset="0"/>
            </a:endParaRPr>
          </a:p>
        </p:txBody>
      </p:sp>
    </p:spTree>
    <p:extLst>
      <p:ext uri="{BB962C8B-B14F-4D97-AF65-F5344CB8AC3E}">
        <p14:creationId xmlns:p14="http://schemas.microsoft.com/office/powerpoint/2010/main" val="360219365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295400"/>
            <a:ext cx="8229600" cy="1785104"/>
          </a:xfrm>
          <a:prstGeom prst="rect">
            <a:avLst/>
          </a:prstGeom>
        </p:spPr>
        <p:txBody>
          <a:bodyPr wrap="square">
            <a:spAutoFit/>
          </a:bodyPr>
          <a:lstStyle/>
          <a:p>
            <a:r>
              <a:rPr lang="en-US" sz="2000" dirty="0"/>
              <a:t>What does the Bible and The Sistine Chapel have in common? </a:t>
            </a:r>
          </a:p>
          <a:p>
            <a:r>
              <a:rPr lang="en-US" dirty="0"/>
              <a:t>	</a:t>
            </a:r>
          </a:p>
          <a:p>
            <a:r>
              <a:rPr lang="en-US" dirty="0" smtClean="0"/>
              <a:t>	Each </a:t>
            </a:r>
            <a:r>
              <a:rPr lang="en-US" dirty="0"/>
              <a:t>is a _________________________ </a:t>
            </a:r>
            <a:endParaRPr lang="en-US" dirty="0" smtClean="0"/>
          </a:p>
          <a:p>
            <a:endParaRPr lang="en-US" dirty="0"/>
          </a:p>
          <a:p>
            <a:r>
              <a:rPr lang="en-US" dirty="0"/>
              <a:t>		</a:t>
            </a:r>
            <a:r>
              <a:rPr lang="en-US" dirty="0" smtClean="0"/>
              <a:t> </a:t>
            </a:r>
            <a:r>
              <a:rPr lang="en-US" dirty="0"/>
              <a:t>AND a ____________________ of masterpieces</a:t>
            </a:r>
            <a:r>
              <a:rPr lang="en-US" dirty="0" smtClean="0"/>
              <a:t>.</a:t>
            </a:r>
          </a:p>
          <a:p>
            <a:r>
              <a:rPr lang="en-US" dirty="0" smtClean="0"/>
              <a:t> </a:t>
            </a:r>
            <a:endParaRPr lang="en-US" dirty="0"/>
          </a:p>
        </p:txBody>
      </p:sp>
      <p:sp>
        <p:nvSpPr>
          <p:cNvPr id="3" name="TextBox 2"/>
          <p:cNvSpPr txBox="1"/>
          <p:nvPr/>
        </p:nvSpPr>
        <p:spPr>
          <a:xfrm>
            <a:off x="2590800" y="1828800"/>
            <a:ext cx="3657600" cy="369332"/>
          </a:xfrm>
          <a:prstGeom prst="rect">
            <a:avLst/>
          </a:prstGeom>
          <a:noFill/>
        </p:spPr>
        <p:txBody>
          <a:bodyPr wrap="square" rtlCol="0">
            <a:spAutoFit/>
          </a:bodyPr>
          <a:lstStyle/>
          <a:p>
            <a:r>
              <a:rPr lang="en-US" b="1" dirty="0" smtClean="0"/>
              <a:t>   masterpiece</a:t>
            </a:r>
            <a:endParaRPr lang="en-US" b="1" dirty="0"/>
          </a:p>
        </p:txBody>
      </p:sp>
      <p:sp>
        <p:nvSpPr>
          <p:cNvPr id="4" name="TextBox 3"/>
          <p:cNvSpPr txBox="1"/>
          <p:nvPr/>
        </p:nvSpPr>
        <p:spPr>
          <a:xfrm>
            <a:off x="3352800" y="2362200"/>
            <a:ext cx="2743200" cy="369332"/>
          </a:xfrm>
          <a:prstGeom prst="rect">
            <a:avLst/>
          </a:prstGeom>
          <a:noFill/>
        </p:spPr>
        <p:txBody>
          <a:bodyPr wrap="square" rtlCol="0">
            <a:spAutoFit/>
          </a:bodyPr>
          <a:lstStyle/>
          <a:p>
            <a:r>
              <a:rPr lang="en-US" dirty="0" smtClean="0"/>
              <a:t>   </a:t>
            </a:r>
            <a:r>
              <a:rPr lang="en-US" b="1" dirty="0" smtClean="0"/>
              <a:t>collection</a:t>
            </a:r>
            <a:endParaRPr lang="en-US" b="1" dirty="0"/>
          </a:p>
        </p:txBody>
      </p:sp>
      <p:sp>
        <p:nvSpPr>
          <p:cNvPr id="5" name="TextBox 4"/>
          <p:cNvSpPr txBox="1"/>
          <p:nvPr/>
        </p:nvSpPr>
        <p:spPr>
          <a:xfrm>
            <a:off x="1371600" y="3429000"/>
            <a:ext cx="5257800" cy="369332"/>
          </a:xfrm>
          <a:prstGeom prst="rect">
            <a:avLst/>
          </a:prstGeom>
          <a:noFill/>
        </p:spPr>
        <p:txBody>
          <a:bodyPr wrap="square" rtlCol="0">
            <a:spAutoFit/>
          </a:bodyPr>
          <a:lstStyle/>
          <a:p>
            <a:pPr algn="r"/>
            <a:r>
              <a:rPr lang="en-US" dirty="0"/>
              <a:t>Both are telling </a:t>
            </a:r>
            <a:r>
              <a:rPr lang="en-US" b="1" dirty="0"/>
              <a:t>_</a:t>
            </a:r>
            <a:r>
              <a:rPr lang="en-US" b="1" u="sng" dirty="0"/>
              <a:t>1</a:t>
            </a:r>
            <a:r>
              <a:rPr lang="en-US" b="1" dirty="0"/>
              <a:t>_</a:t>
            </a:r>
            <a:r>
              <a:rPr lang="en-US" dirty="0"/>
              <a:t> primary story. </a:t>
            </a:r>
          </a:p>
        </p:txBody>
      </p:sp>
    </p:spTree>
    <p:extLst>
      <p:ext uri="{BB962C8B-B14F-4D97-AF65-F5344CB8AC3E}">
        <p14:creationId xmlns:p14="http://schemas.microsoft.com/office/powerpoint/2010/main" val="1702282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anim calcmode="lin" valueType="num">
                                      <p:cBhvr>
                                        <p:cTn id="14" dur="2000" fill="hold"/>
                                        <p:tgtEl>
                                          <p:spTgt spid="4"/>
                                        </p:tgtEl>
                                        <p:attrNameLst>
                                          <p:attrName>ppt_w</p:attrName>
                                        </p:attrNameLst>
                                      </p:cBhvr>
                                      <p:tavLst>
                                        <p:tav tm="0" fmla="#ppt_w*sin(2.5*pi*$)">
                                          <p:val>
                                            <p:fltVal val="0"/>
                                          </p:val>
                                        </p:tav>
                                        <p:tav tm="100000">
                                          <p:val>
                                            <p:fltVal val="1"/>
                                          </p:val>
                                        </p:tav>
                                      </p:tavLst>
                                    </p:anim>
                                    <p:anim calcmode="lin" valueType="num">
                                      <p:cBhvr>
                                        <p:cTn id="15"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0" y="2484398"/>
            <a:ext cx="6477000" cy="646331"/>
          </a:xfrm>
          <a:prstGeom prst="rect">
            <a:avLst/>
          </a:prstGeom>
          <a:noFill/>
        </p:spPr>
        <p:txBody>
          <a:bodyPr wrap="square" rtlCol="0">
            <a:spAutoFit/>
          </a:bodyPr>
          <a:lstStyle/>
          <a:p>
            <a:pPr algn="ctr"/>
            <a:r>
              <a:rPr lang="en-US" sz="3600" b="1" i="1" dirty="0"/>
              <a:t>In the beginning God…</a:t>
            </a:r>
            <a:endParaRPr lang="en-US" sz="3600" dirty="0"/>
          </a:p>
        </p:txBody>
      </p:sp>
    </p:spTree>
    <p:extLst>
      <p:ext uri="{BB962C8B-B14F-4D97-AF65-F5344CB8AC3E}">
        <p14:creationId xmlns:p14="http://schemas.microsoft.com/office/powerpoint/2010/main" val="3702284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0" y="1524000"/>
            <a:ext cx="5410200" cy="1908215"/>
          </a:xfrm>
          <a:prstGeom prst="rect">
            <a:avLst/>
          </a:prstGeom>
          <a:noFill/>
        </p:spPr>
        <p:txBody>
          <a:bodyPr wrap="square" rtlCol="0">
            <a:spAutoFit/>
          </a:bodyPr>
          <a:lstStyle/>
          <a:p>
            <a:r>
              <a:rPr lang="en-US" sz="2000" b="1" dirty="0"/>
              <a:t>2 Foundation Facts of the Universe:</a:t>
            </a:r>
            <a:r>
              <a:rPr lang="en-US" sz="2000" dirty="0"/>
              <a:t> </a:t>
            </a:r>
          </a:p>
          <a:p>
            <a:r>
              <a:rPr lang="en-US" sz="2000" dirty="0"/>
              <a:t>	</a:t>
            </a:r>
            <a:endParaRPr lang="en-US" sz="2000" dirty="0" smtClean="0"/>
          </a:p>
          <a:p>
            <a:r>
              <a:rPr lang="en-US" sz="2000" dirty="0"/>
              <a:t>	</a:t>
            </a:r>
            <a:r>
              <a:rPr lang="en-US" sz="2000" dirty="0" smtClean="0"/>
              <a:t>1</a:t>
            </a:r>
            <a:r>
              <a:rPr lang="en-US" sz="2000" dirty="0"/>
              <a:t>. There is a ______. </a:t>
            </a:r>
          </a:p>
          <a:p>
            <a:r>
              <a:rPr lang="en-US" sz="2000" dirty="0"/>
              <a:t> </a:t>
            </a:r>
          </a:p>
          <a:p>
            <a:r>
              <a:rPr lang="en-US" sz="2000" dirty="0"/>
              <a:t>	2. _____ are not Him. </a:t>
            </a:r>
          </a:p>
          <a:p>
            <a:endParaRPr lang="en-US" dirty="0"/>
          </a:p>
        </p:txBody>
      </p:sp>
      <p:sp>
        <p:nvSpPr>
          <p:cNvPr id="3" name="TextBox 2"/>
          <p:cNvSpPr txBox="1"/>
          <p:nvPr/>
        </p:nvSpPr>
        <p:spPr>
          <a:xfrm>
            <a:off x="4419600" y="2114490"/>
            <a:ext cx="1066800" cy="400110"/>
          </a:xfrm>
          <a:prstGeom prst="rect">
            <a:avLst/>
          </a:prstGeom>
          <a:noFill/>
        </p:spPr>
        <p:txBody>
          <a:bodyPr wrap="square" rtlCol="0">
            <a:spAutoFit/>
          </a:bodyPr>
          <a:lstStyle/>
          <a:p>
            <a:r>
              <a:rPr lang="en-US" sz="2000" b="1" dirty="0" smtClean="0"/>
              <a:t>God</a:t>
            </a:r>
            <a:endParaRPr lang="en-US" b="1" dirty="0"/>
          </a:p>
        </p:txBody>
      </p:sp>
      <p:sp>
        <p:nvSpPr>
          <p:cNvPr id="4" name="TextBox 3"/>
          <p:cNvSpPr txBox="1"/>
          <p:nvPr/>
        </p:nvSpPr>
        <p:spPr>
          <a:xfrm>
            <a:off x="2895600" y="2724090"/>
            <a:ext cx="838200" cy="400110"/>
          </a:xfrm>
          <a:prstGeom prst="rect">
            <a:avLst/>
          </a:prstGeom>
          <a:noFill/>
        </p:spPr>
        <p:txBody>
          <a:bodyPr wrap="square" rtlCol="0">
            <a:spAutoFit/>
          </a:bodyPr>
          <a:lstStyle/>
          <a:p>
            <a:r>
              <a:rPr lang="en-US" sz="2000" b="1" dirty="0" smtClean="0"/>
              <a:t>You</a:t>
            </a:r>
            <a:endParaRPr lang="en-US" b="1" dirty="0"/>
          </a:p>
        </p:txBody>
      </p:sp>
    </p:spTree>
    <p:extLst>
      <p:ext uri="{BB962C8B-B14F-4D97-AF65-F5344CB8AC3E}">
        <p14:creationId xmlns:p14="http://schemas.microsoft.com/office/powerpoint/2010/main" val="176754856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heel(1)">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19860" y="990600"/>
            <a:ext cx="1718740" cy="461665"/>
          </a:xfrm>
          <a:prstGeom prst="rect">
            <a:avLst/>
          </a:prstGeom>
          <a:noFill/>
        </p:spPr>
        <p:txBody>
          <a:bodyPr wrap="none" rtlCol="0">
            <a:spAutoFit/>
          </a:bodyPr>
          <a:lstStyle/>
          <a:p>
            <a:r>
              <a:rPr lang="en-US" sz="2400" b="1" dirty="0" smtClean="0"/>
              <a:t>Big Bang</a:t>
            </a:r>
            <a:endParaRPr lang="en-US" sz="2000" b="1" dirty="0"/>
          </a:p>
        </p:txBody>
      </p:sp>
      <p:sp>
        <p:nvSpPr>
          <p:cNvPr id="4" name="TextBox 3"/>
          <p:cNvSpPr txBox="1"/>
          <p:nvPr/>
        </p:nvSpPr>
        <p:spPr>
          <a:xfrm>
            <a:off x="533400" y="1066800"/>
            <a:ext cx="7696200" cy="461665"/>
          </a:xfrm>
          <a:prstGeom prst="rect">
            <a:avLst/>
          </a:prstGeom>
          <a:noFill/>
        </p:spPr>
        <p:txBody>
          <a:bodyPr wrap="square" rtlCol="0">
            <a:spAutoFit/>
          </a:bodyPr>
          <a:lstStyle/>
          <a:p>
            <a:pPr algn="ctr"/>
            <a:r>
              <a:rPr lang="en-US" sz="2400" b="1" dirty="0" smtClean="0"/>
              <a:t>_________ </a:t>
            </a:r>
            <a:r>
              <a:rPr lang="en-US" sz="2400" b="1" dirty="0"/>
              <a:t>#1: Creation! </a:t>
            </a:r>
            <a:endParaRPr lang="en-US" sz="2400" dirty="0"/>
          </a:p>
        </p:txBody>
      </p:sp>
      <p:sp>
        <p:nvSpPr>
          <p:cNvPr id="5" name="TextBox 4"/>
          <p:cNvSpPr txBox="1"/>
          <p:nvPr/>
        </p:nvSpPr>
        <p:spPr>
          <a:xfrm>
            <a:off x="533400" y="1981200"/>
            <a:ext cx="8001000" cy="2862322"/>
          </a:xfrm>
          <a:prstGeom prst="rect">
            <a:avLst/>
          </a:prstGeom>
          <a:noFill/>
        </p:spPr>
        <p:txBody>
          <a:bodyPr wrap="square" rtlCol="0">
            <a:spAutoFit/>
          </a:bodyPr>
          <a:lstStyle/>
          <a:p>
            <a:r>
              <a:rPr lang="en-US" sz="2000" dirty="0" smtClean="0"/>
              <a:t>In the beginning God </a:t>
            </a:r>
            <a:r>
              <a:rPr lang="en-US" sz="2000" b="1" dirty="0" smtClean="0"/>
              <a:t>created</a:t>
            </a:r>
            <a:r>
              <a:rPr lang="en-US" sz="2000" dirty="0" smtClean="0"/>
              <a:t>…</a:t>
            </a:r>
          </a:p>
          <a:p>
            <a:endParaRPr lang="en-US" sz="2000" dirty="0"/>
          </a:p>
          <a:p>
            <a:r>
              <a:rPr lang="en-US" sz="2000" dirty="0" smtClean="0"/>
              <a:t>	Days </a:t>
            </a:r>
            <a:r>
              <a:rPr lang="en-US" sz="2000" dirty="0"/>
              <a:t>1, 2, &amp; 3 are _____________ </a:t>
            </a:r>
          </a:p>
          <a:p>
            <a:r>
              <a:rPr lang="en-US" sz="2000" dirty="0"/>
              <a:t>	</a:t>
            </a:r>
          </a:p>
          <a:p>
            <a:r>
              <a:rPr lang="en-US" sz="2000" dirty="0"/>
              <a:t>	Days 4, 5, &amp; 6 are _____________ </a:t>
            </a:r>
          </a:p>
          <a:p>
            <a:r>
              <a:rPr lang="en-US" sz="2000" dirty="0"/>
              <a:t>	</a:t>
            </a:r>
          </a:p>
          <a:p>
            <a:r>
              <a:rPr lang="en-US" sz="2000" dirty="0"/>
              <a:t>	Day 7 – God created ________, Sabbath, and the 		idea of Sabbatical. </a:t>
            </a:r>
          </a:p>
          <a:p>
            <a:r>
              <a:rPr lang="en-US" sz="2000" dirty="0"/>
              <a:t> </a:t>
            </a:r>
          </a:p>
        </p:txBody>
      </p:sp>
      <p:sp>
        <p:nvSpPr>
          <p:cNvPr id="6" name="TextBox 5"/>
          <p:cNvSpPr txBox="1"/>
          <p:nvPr/>
        </p:nvSpPr>
        <p:spPr>
          <a:xfrm>
            <a:off x="4267200" y="2571690"/>
            <a:ext cx="1369286" cy="400110"/>
          </a:xfrm>
          <a:prstGeom prst="rect">
            <a:avLst/>
          </a:prstGeom>
          <a:noFill/>
        </p:spPr>
        <p:txBody>
          <a:bodyPr wrap="none" rtlCol="0">
            <a:spAutoFit/>
          </a:bodyPr>
          <a:lstStyle/>
          <a:p>
            <a:r>
              <a:rPr lang="en-US" sz="2000" b="1" dirty="0"/>
              <a:t>creation</a:t>
            </a:r>
            <a:endParaRPr lang="en-US" sz="2000" dirty="0"/>
          </a:p>
        </p:txBody>
      </p:sp>
      <p:sp>
        <p:nvSpPr>
          <p:cNvPr id="7" name="TextBox 6"/>
          <p:cNvSpPr txBox="1"/>
          <p:nvPr/>
        </p:nvSpPr>
        <p:spPr>
          <a:xfrm>
            <a:off x="4191000" y="3181290"/>
            <a:ext cx="1600200" cy="400110"/>
          </a:xfrm>
          <a:prstGeom prst="rect">
            <a:avLst/>
          </a:prstGeom>
          <a:noFill/>
        </p:spPr>
        <p:txBody>
          <a:bodyPr wrap="square" rtlCol="0">
            <a:spAutoFit/>
          </a:bodyPr>
          <a:lstStyle/>
          <a:p>
            <a:r>
              <a:rPr lang="en-US" sz="2000" b="1" dirty="0"/>
              <a:t>creations</a:t>
            </a:r>
            <a:endParaRPr lang="en-US" sz="2000" dirty="0"/>
          </a:p>
        </p:txBody>
      </p:sp>
      <p:sp>
        <p:nvSpPr>
          <p:cNvPr id="8" name="TextBox 7"/>
          <p:cNvSpPr txBox="1"/>
          <p:nvPr/>
        </p:nvSpPr>
        <p:spPr>
          <a:xfrm>
            <a:off x="4505671" y="3790890"/>
            <a:ext cx="752129" cy="400110"/>
          </a:xfrm>
          <a:prstGeom prst="rect">
            <a:avLst/>
          </a:prstGeom>
          <a:noFill/>
        </p:spPr>
        <p:txBody>
          <a:bodyPr wrap="none" rtlCol="0">
            <a:spAutoFit/>
          </a:bodyPr>
          <a:lstStyle/>
          <a:p>
            <a:r>
              <a:rPr lang="en-US" sz="2000" b="1" dirty="0" smtClean="0"/>
              <a:t>rest</a:t>
            </a:r>
            <a:endParaRPr lang="en-US" b="1" dirty="0"/>
          </a:p>
        </p:txBody>
      </p:sp>
    </p:spTree>
    <p:extLst>
      <p:ext uri="{BB962C8B-B14F-4D97-AF65-F5344CB8AC3E}">
        <p14:creationId xmlns:p14="http://schemas.microsoft.com/office/powerpoint/2010/main" val="51241361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heel(1)">
                                      <p:cBhvr>
                                        <p:cTn id="24" dur="20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ircle(in)">
                                      <p:cBhvr>
                                        <p:cTn id="29" dur="20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990599"/>
            <a:ext cx="7391400" cy="1125629"/>
          </a:xfrm>
          <a:prstGeom prst="rect">
            <a:avLst/>
          </a:prstGeom>
          <a:noFill/>
        </p:spPr>
        <p:txBody>
          <a:bodyPr wrap="square" rtlCol="0">
            <a:spAutoFit/>
          </a:bodyPr>
          <a:lstStyle/>
          <a:p>
            <a:pPr>
              <a:lnSpc>
                <a:spcPct val="150000"/>
              </a:lnSpc>
            </a:pPr>
            <a:r>
              <a:rPr lang="en-US" sz="2400" dirty="0"/>
              <a:t>God’s great </a:t>
            </a:r>
            <a:r>
              <a:rPr lang="en-US" sz="2400" dirty="0" smtClean="0"/>
              <a:t>________ </a:t>
            </a:r>
            <a:r>
              <a:rPr lang="en-US" sz="2400" dirty="0"/>
              <a:t>is poured into His creation of </a:t>
            </a:r>
            <a:r>
              <a:rPr lang="en-US" sz="2400" dirty="0" smtClean="0"/>
              <a:t>___________!</a:t>
            </a:r>
            <a:endParaRPr lang="en-US" sz="2400" dirty="0"/>
          </a:p>
        </p:txBody>
      </p:sp>
      <p:sp>
        <p:nvSpPr>
          <p:cNvPr id="3" name="TextBox 2"/>
          <p:cNvSpPr txBox="1"/>
          <p:nvPr/>
        </p:nvSpPr>
        <p:spPr>
          <a:xfrm>
            <a:off x="3064856" y="1062335"/>
            <a:ext cx="1507144" cy="461665"/>
          </a:xfrm>
          <a:prstGeom prst="rect">
            <a:avLst/>
          </a:prstGeom>
          <a:noFill/>
        </p:spPr>
        <p:txBody>
          <a:bodyPr wrap="none" rtlCol="0">
            <a:spAutoFit/>
          </a:bodyPr>
          <a:lstStyle/>
          <a:p>
            <a:r>
              <a:rPr lang="en-US" sz="2400" b="1" dirty="0"/>
              <a:t>passion</a:t>
            </a:r>
            <a:endParaRPr lang="en-US" b="1" dirty="0"/>
          </a:p>
        </p:txBody>
      </p:sp>
      <p:sp>
        <p:nvSpPr>
          <p:cNvPr id="4" name="TextBox 3"/>
          <p:cNvSpPr txBox="1"/>
          <p:nvPr/>
        </p:nvSpPr>
        <p:spPr>
          <a:xfrm>
            <a:off x="3048000" y="1595735"/>
            <a:ext cx="1819729" cy="461665"/>
          </a:xfrm>
          <a:prstGeom prst="rect">
            <a:avLst/>
          </a:prstGeom>
          <a:noFill/>
        </p:spPr>
        <p:txBody>
          <a:bodyPr wrap="none" rtlCol="0">
            <a:spAutoFit/>
          </a:bodyPr>
          <a:lstStyle/>
          <a:p>
            <a:r>
              <a:rPr lang="en-US" sz="2400" b="1" dirty="0"/>
              <a:t>humanity</a:t>
            </a:r>
            <a:endParaRPr lang="en-US" b="1" dirty="0"/>
          </a:p>
        </p:txBody>
      </p:sp>
      <p:sp>
        <p:nvSpPr>
          <p:cNvPr id="5" name="TextBox 4"/>
          <p:cNvSpPr txBox="1"/>
          <p:nvPr/>
        </p:nvSpPr>
        <p:spPr>
          <a:xfrm>
            <a:off x="1981200" y="3505200"/>
            <a:ext cx="184731" cy="369332"/>
          </a:xfrm>
          <a:prstGeom prst="rect">
            <a:avLst/>
          </a:prstGeom>
          <a:noFill/>
        </p:spPr>
        <p:txBody>
          <a:bodyPr wrap="none" rtlCol="0">
            <a:spAutoFit/>
          </a:bodyPr>
          <a:lstStyle/>
          <a:p>
            <a:endParaRPr lang="en-US" dirty="0"/>
          </a:p>
        </p:txBody>
      </p:sp>
      <p:sp>
        <p:nvSpPr>
          <p:cNvPr id="6" name="TextBox 5"/>
          <p:cNvSpPr txBox="1"/>
          <p:nvPr/>
        </p:nvSpPr>
        <p:spPr>
          <a:xfrm>
            <a:off x="1371600" y="2514600"/>
            <a:ext cx="6057899" cy="2831544"/>
          </a:xfrm>
          <a:prstGeom prst="rect">
            <a:avLst/>
          </a:prstGeom>
          <a:noFill/>
        </p:spPr>
        <p:txBody>
          <a:bodyPr wrap="square" rtlCol="0">
            <a:spAutoFit/>
          </a:bodyPr>
          <a:lstStyle/>
          <a:p>
            <a:pPr algn="just"/>
            <a:r>
              <a:rPr lang="en-US" sz="2000" dirty="0" smtClean="0"/>
              <a:t>“</a:t>
            </a:r>
            <a:r>
              <a:rPr lang="en-US" sz="2000" dirty="0"/>
              <a:t>Then God said, "Let us make man in our image, in our likeness, and let them rule over the fish of the sea and the birds of the air, over the livestock, over all the earth, and over all the creatures that move along the ground." 27 So God created man in his own image, in the image of God he created him; male and female he created them</a:t>
            </a:r>
            <a:r>
              <a:rPr lang="en-US" sz="2000" dirty="0" smtClean="0"/>
              <a:t>.”</a:t>
            </a:r>
          </a:p>
          <a:p>
            <a:pPr algn="r"/>
            <a:r>
              <a:rPr lang="en-US" dirty="0" smtClean="0"/>
              <a:t>(</a:t>
            </a:r>
            <a:r>
              <a:rPr lang="en-US" dirty="0"/>
              <a:t>Genesis </a:t>
            </a:r>
            <a:r>
              <a:rPr lang="en-US" dirty="0" smtClean="0"/>
              <a:t>1:26-27)</a:t>
            </a:r>
            <a:endParaRPr lang="en-US" dirty="0"/>
          </a:p>
        </p:txBody>
      </p:sp>
    </p:spTree>
    <p:extLst>
      <p:ext uri="{BB962C8B-B14F-4D97-AF65-F5344CB8AC3E}">
        <p14:creationId xmlns:p14="http://schemas.microsoft.com/office/powerpoint/2010/main" val="1390220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randombar(horizont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500" fill="hold"/>
                                        <p:tgtEl>
                                          <p:spTgt spid="6"/>
                                        </p:tgtEl>
                                        <p:attrNameLst>
                                          <p:attrName>ppt_w</p:attrName>
                                        </p:attrNameLst>
                                      </p:cBhvr>
                                      <p:tavLst>
                                        <p:tav tm="0">
                                          <p:val>
                                            <p:fltVal val="0"/>
                                          </p:val>
                                        </p:tav>
                                        <p:tav tm="100000">
                                          <p:val>
                                            <p:strVal val="#ppt_w"/>
                                          </p:val>
                                        </p:tav>
                                      </p:tavLst>
                                    </p:anim>
                                    <p:anim calcmode="lin" valueType="num">
                                      <p:cBhvr>
                                        <p:cTn id="21" dur="500" fill="hold"/>
                                        <p:tgtEl>
                                          <p:spTgt spid="6"/>
                                        </p:tgtEl>
                                        <p:attrNameLst>
                                          <p:attrName>ppt_h</p:attrName>
                                        </p:attrNameLst>
                                      </p:cBhvr>
                                      <p:tavLst>
                                        <p:tav tm="0">
                                          <p:val>
                                            <p:fltVal val="0"/>
                                          </p:val>
                                        </p:tav>
                                        <p:tav tm="100000">
                                          <p:val>
                                            <p:strVal val="#ppt_h"/>
                                          </p:val>
                                        </p:tav>
                                      </p:tavLst>
                                    </p:anim>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167199"/>
            <a:ext cx="6096000" cy="461665"/>
          </a:xfrm>
          <a:prstGeom prst="rect">
            <a:avLst/>
          </a:prstGeom>
          <a:noFill/>
        </p:spPr>
        <p:txBody>
          <a:bodyPr wrap="square" rtlCol="0">
            <a:spAutoFit/>
          </a:bodyPr>
          <a:lstStyle/>
          <a:p>
            <a:pPr algn="ctr"/>
            <a:r>
              <a:rPr lang="en-US" sz="2400" b="1" dirty="0" smtClean="0"/>
              <a:t>_________ </a:t>
            </a:r>
            <a:r>
              <a:rPr lang="en-US" sz="2400" b="1" dirty="0"/>
              <a:t>#2: Rebellion!</a:t>
            </a:r>
            <a:endParaRPr lang="en-US" sz="2400" b="1" dirty="0"/>
          </a:p>
        </p:txBody>
      </p:sp>
      <p:sp>
        <p:nvSpPr>
          <p:cNvPr id="3" name="TextBox 2"/>
          <p:cNvSpPr txBox="1"/>
          <p:nvPr/>
        </p:nvSpPr>
        <p:spPr>
          <a:xfrm>
            <a:off x="2133600" y="1066800"/>
            <a:ext cx="1828800" cy="461665"/>
          </a:xfrm>
          <a:prstGeom prst="rect">
            <a:avLst/>
          </a:prstGeom>
          <a:noFill/>
        </p:spPr>
        <p:txBody>
          <a:bodyPr wrap="square" rtlCol="0">
            <a:spAutoFit/>
          </a:bodyPr>
          <a:lstStyle/>
          <a:p>
            <a:r>
              <a:rPr lang="en-US" sz="2400" b="1" dirty="0"/>
              <a:t>Big Bang</a:t>
            </a:r>
          </a:p>
        </p:txBody>
      </p:sp>
      <p:sp>
        <p:nvSpPr>
          <p:cNvPr id="4" name="TextBox 3"/>
          <p:cNvSpPr txBox="1"/>
          <p:nvPr/>
        </p:nvSpPr>
        <p:spPr>
          <a:xfrm>
            <a:off x="1828800" y="2133600"/>
            <a:ext cx="5943600" cy="3323987"/>
          </a:xfrm>
          <a:prstGeom prst="rect">
            <a:avLst/>
          </a:prstGeom>
          <a:noFill/>
        </p:spPr>
        <p:txBody>
          <a:bodyPr wrap="square" rtlCol="0">
            <a:spAutoFit/>
          </a:bodyPr>
          <a:lstStyle/>
          <a:p>
            <a:r>
              <a:rPr lang="en-US" sz="2000" dirty="0"/>
              <a:t>The Garden of </a:t>
            </a:r>
            <a:r>
              <a:rPr lang="en-US" sz="2000" dirty="0" smtClean="0"/>
              <a:t>______</a:t>
            </a:r>
          </a:p>
          <a:p>
            <a:endParaRPr lang="en-US" sz="2000" dirty="0"/>
          </a:p>
          <a:p>
            <a:pPr>
              <a:lnSpc>
                <a:spcPct val="150000"/>
              </a:lnSpc>
            </a:pPr>
            <a:r>
              <a:rPr lang="en-US" sz="2000" dirty="0"/>
              <a:t>2 Greatest Gifts </a:t>
            </a:r>
          </a:p>
          <a:p>
            <a:r>
              <a:rPr lang="en-US" sz="2000" dirty="0"/>
              <a:t>	</a:t>
            </a:r>
            <a:r>
              <a:rPr lang="en-US" sz="2000" dirty="0" smtClean="0"/>
              <a:t>_______ </a:t>
            </a:r>
            <a:r>
              <a:rPr lang="en-US" sz="2000" dirty="0"/>
              <a:t>Love </a:t>
            </a:r>
          </a:p>
          <a:p>
            <a:endParaRPr lang="en-US" sz="2000" dirty="0"/>
          </a:p>
          <a:p>
            <a:r>
              <a:rPr lang="en-US" sz="2000" dirty="0"/>
              <a:t>	</a:t>
            </a:r>
            <a:r>
              <a:rPr lang="en-US" sz="2000" dirty="0" smtClean="0"/>
              <a:t>_____ </a:t>
            </a:r>
            <a:r>
              <a:rPr lang="en-US" sz="2000" dirty="0"/>
              <a:t>Will </a:t>
            </a:r>
            <a:endParaRPr lang="en-US" sz="2000" dirty="0" smtClean="0"/>
          </a:p>
          <a:p>
            <a:endParaRPr lang="en-US" sz="2000" dirty="0" smtClean="0"/>
          </a:p>
          <a:p>
            <a:endParaRPr lang="en-US" sz="2000" dirty="0"/>
          </a:p>
          <a:p>
            <a:r>
              <a:rPr lang="en-US" sz="2000" dirty="0"/>
              <a:t>The Tale of Two </a:t>
            </a:r>
            <a:r>
              <a:rPr lang="en-US" sz="2000" dirty="0" smtClean="0"/>
              <a:t>_______: </a:t>
            </a:r>
            <a:r>
              <a:rPr lang="en-US" sz="2000" dirty="0"/>
              <a:t>Genesis 2:9</a:t>
            </a:r>
          </a:p>
          <a:p>
            <a:endParaRPr lang="en-US" sz="2000" dirty="0"/>
          </a:p>
        </p:txBody>
      </p:sp>
      <p:sp>
        <p:nvSpPr>
          <p:cNvPr id="5" name="TextBox 4"/>
          <p:cNvSpPr txBox="1"/>
          <p:nvPr/>
        </p:nvSpPr>
        <p:spPr>
          <a:xfrm>
            <a:off x="3886200" y="2114490"/>
            <a:ext cx="914400" cy="400110"/>
          </a:xfrm>
          <a:prstGeom prst="rect">
            <a:avLst/>
          </a:prstGeom>
          <a:noFill/>
        </p:spPr>
        <p:txBody>
          <a:bodyPr wrap="square" rtlCol="0">
            <a:spAutoFit/>
          </a:bodyPr>
          <a:lstStyle/>
          <a:p>
            <a:r>
              <a:rPr lang="en-US" sz="2000" b="1" dirty="0" smtClean="0"/>
              <a:t>Eden</a:t>
            </a:r>
            <a:endParaRPr lang="en-US" sz="2000" b="1" dirty="0"/>
          </a:p>
        </p:txBody>
      </p:sp>
      <p:sp>
        <p:nvSpPr>
          <p:cNvPr id="6" name="TextBox 5"/>
          <p:cNvSpPr txBox="1"/>
          <p:nvPr/>
        </p:nvSpPr>
        <p:spPr>
          <a:xfrm>
            <a:off x="2895600" y="3181290"/>
            <a:ext cx="1295400" cy="400110"/>
          </a:xfrm>
          <a:prstGeom prst="rect">
            <a:avLst/>
          </a:prstGeom>
          <a:noFill/>
        </p:spPr>
        <p:txBody>
          <a:bodyPr wrap="square" rtlCol="0">
            <a:spAutoFit/>
          </a:bodyPr>
          <a:lstStyle/>
          <a:p>
            <a:r>
              <a:rPr lang="en-US" sz="2000" b="1" dirty="0" smtClean="0"/>
              <a:t>Divine</a:t>
            </a:r>
            <a:endParaRPr lang="en-US" sz="2000" b="1" dirty="0"/>
          </a:p>
        </p:txBody>
      </p:sp>
      <p:sp>
        <p:nvSpPr>
          <p:cNvPr id="7" name="TextBox 6"/>
          <p:cNvSpPr txBox="1"/>
          <p:nvPr/>
        </p:nvSpPr>
        <p:spPr>
          <a:xfrm>
            <a:off x="2819400" y="3790890"/>
            <a:ext cx="914400" cy="400110"/>
          </a:xfrm>
          <a:prstGeom prst="rect">
            <a:avLst/>
          </a:prstGeom>
          <a:noFill/>
        </p:spPr>
        <p:txBody>
          <a:bodyPr wrap="square" rtlCol="0">
            <a:spAutoFit/>
          </a:bodyPr>
          <a:lstStyle/>
          <a:p>
            <a:r>
              <a:rPr lang="en-US" sz="2000" b="1" dirty="0" smtClean="0"/>
              <a:t>Free</a:t>
            </a:r>
            <a:endParaRPr lang="en-US" sz="2000" b="1" dirty="0"/>
          </a:p>
        </p:txBody>
      </p:sp>
      <p:sp>
        <p:nvSpPr>
          <p:cNvPr id="8" name="TextBox 7"/>
          <p:cNvSpPr txBox="1"/>
          <p:nvPr/>
        </p:nvSpPr>
        <p:spPr>
          <a:xfrm>
            <a:off x="4038600" y="4705290"/>
            <a:ext cx="1143000" cy="400110"/>
          </a:xfrm>
          <a:prstGeom prst="rect">
            <a:avLst/>
          </a:prstGeom>
          <a:noFill/>
        </p:spPr>
        <p:txBody>
          <a:bodyPr wrap="square" rtlCol="0">
            <a:spAutoFit/>
          </a:bodyPr>
          <a:lstStyle/>
          <a:p>
            <a:r>
              <a:rPr lang="en-US" sz="2000" b="1" dirty="0" smtClean="0"/>
              <a:t>Trees</a:t>
            </a:r>
            <a:endParaRPr lang="en-US" sz="2000" b="1" dirty="0"/>
          </a:p>
        </p:txBody>
      </p:sp>
    </p:spTree>
    <p:extLst>
      <p:ext uri="{BB962C8B-B14F-4D97-AF65-F5344CB8AC3E}">
        <p14:creationId xmlns:p14="http://schemas.microsoft.com/office/powerpoint/2010/main" val="4774960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heel(1)">
                                      <p:cBhvr>
                                        <p:cTn id="19" dur="1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circle(in)">
                                      <p:cBhvr>
                                        <p:cTn id="2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539889"/>
            <a:ext cx="7467600" cy="5770811"/>
          </a:xfrm>
          <a:prstGeom prst="rect">
            <a:avLst/>
          </a:prstGeom>
          <a:noFill/>
        </p:spPr>
        <p:txBody>
          <a:bodyPr wrap="square" rtlCol="0">
            <a:spAutoFit/>
          </a:bodyPr>
          <a:lstStyle/>
          <a:p>
            <a:r>
              <a:rPr lang="en-US" dirty="0"/>
              <a:t>What does THE STORY (chapter 1) reveal to us? </a:t>
            </a:r>
          </a:p>
          <a:p>
            <a:r>
              <a:rPr lang="en-US" dirty="0"/>
              <a:t> </a:t>
            </a:r>
          </a:p>
          <a:p>
            <a:r>
              <a:rPr lang="en-US" dirty="0"/>
              <a:t>	#1. In the beginning God. </a:t>
            </a:r>
          </a:p>
          <a:p>
            <a:r>
              <a:rPr lang="en-US" dirty="0"/>
              <a:t> </a:t>
            </a:r>
          </a:p>
          <a:p>
            <a:r>
              <a:rPr lang="en-US" dirty="0"/>
              <a:t>	#2. God did it! </a:t>
            </a:r>
          </a:p>
          <a:p>
            <a:r>
              <a:rPr lang="en-US" dirty="0"/>
              <a:t> </a:t>
            </a:r>
          </a:p>
          <a:p>
            <a:r>
              <a:rPr lang="en-US" dirty="0"/>
              <a:t>	#3. God’s great </a:t>
            </a:r>
            <a:r>
              <a:rPr lang="en-US" dirty="0" smtClean="0"/>
              <a:t>_________ </a:t>
            </a:r>
            <a:r>
              <a:rPr lang="en-US" dirty="0"/>
              <a:t>is poured into </a:t>
            </a:r>
          </a:p>
          <a:p>
            <a:r>
              <a:rPr lang="en-US" dirty="0"/>
              <a:t> </a:t>
            </a:r>
          </a:p>
          <a:p>
            <a:r>
              <a:rPr lang="en-US" dirty="0"/>
              <a:t>		His creation of _________________. </a:t>
            </a:r>
          </a:p>
          <a:p>
            <a:r>
              <a:rPr lang="en-US" i="1" dirty="0"/>
              <a:t> </a:t>
            </a:r>
            <a:endParaRPr lang="en-US" dirty="0"/>
          </a:p>
          <a:p>
            <a:r>
              <a:rPr lang="en-US" i="1" dirty="0"/>
              <a:t>			</a:t>
            </a:r>
            <a:r>
              <a:rPr lang="en-US" dirty="0"/>
              <a:t>Genesis</a:t>
            </a:r>
            <a:r>
              <a:rPr lang="en-US" i="1" dirty="0"/>
              <a:t> 1:26-27 </a:t>
            </a:r>
            <a:r>
              <a:rPr lang="en-US" dirty="0"/>
              <a:t>… </a:t>
            </a:r>
            <a:r>
              <a:rPr lang="en-US" i="1" dirty="0"/>
              <a:t>imago </a:t>
            </a:r>
            <a:r>
              <a:rPr lang="en-US" i="1" dirty="0" err="1"/>
              <a:t>dei</a:t>
            </a:r>
            <a:r>
              <a:rPr lang="en-US" dirty="0"/>
              <a:t> </a:t>
            </a:r>
          </a:p>
          <a:p>
            <a:r>
              <a:rPr lang="en-US" i="1" dirty="0"/>
              <a:t>			Genesis 2:7 </a:t>
            </a:r>
            <a:r>
              <a:rPr lang="en-US" dirty="0"/>
              <a:t>… a living soul </a:t>
            </a:r>
          </a:p>
          <a:p>
            <a:r>
              <a:rPr lang="en-US" dirty="0"/>
              <a:t> </a:t>
            </a:r>
          </a:p>
          <a:p>
            <a:r>
              <a:rPr lang="en-US" dirty="0"/>
              <a:t>	#4. God gives Divine ________ and Free ________. </a:t>
            </a:r>
          </a:p>
          <a:p>
            <a:r>
              <a:rPr lang="en-US" b="1" dirty="0"/>
              <a:t> </a:t>
            </a:r>
            <a:endParaRPr lang="en-US" dirty="0"/>
          </a:p>
          <a:p>
            <a:r>
              <a:rPr lang="en-US" b="1" dirty="0"/>
              <a:t>		</a:t>
            </a:r>
            <a:r>
              <a:rPr lang="en-US" dirty="0"/>
              <a:t>“God, I love you _________!” </a:t>
            </a:r>
          </a:p>
          <a:p>
            <a:r>
              <a:rPr lang="en-US" dirty="0"/>
              <a:t> </a:t>
            </a:r>
          </a:p>
          <a:p>
            <a:pPr>
              <a:lnSpc>
                <a:spcPct val="150000"/>
              </a:lnSpc>
            </a:pPr>
            <a:r>
              <a:rPr lang="en-US" dirty="0"/>
              <a:t>	#5. God’s great desire and God’s ultimate effort </a:t>
            </a:r>
          </a:p>
          <a:p>
            <a:r>
              <a:rPr lang="en-US" dirty="0"/>
              <a:t>	       is to _______________ relationship!</a:t>
            </a:r>
          </a:p>
          <a:p>
            <a:endParaRPr lang="en-US" dirty="0"/>
          </a:p>
        </p:txBody>
      </p:sp>
      <p:sp>
        <p:nvSpPr>
          <p:cNvPr id="3" name="TextBox 2"/>
          <p:cNvSpPr txBox="1"/>
          <p:nvPr/>
        </p:nvSpPr>
        <p:spPr>
          <a:xfrm>
            <a:off x="228600" y="3886200"/>
            <a:ext cx="184731" cy="369332"/>
          </a:xfrm>
          <a:prstGeom prst="rect">
            <a:avLst/>
          </a:prstGeom>
          <a:noFill/>
        </p:spPr>
        <p:txBody>
          <a:bodyPr wrap="none" rtlCol="0">
            <a:spAutoFit/>
          </a:bodyPr>
          <a:lstStyle/>
          <a:p>
            <a:endParaRPr lang="en-US" dirty="0"/>
          </a:p>
        </p:txBody>
      </p:sp>
      <p:sp>
        <p:nvSpPr>
          <p:cNvPr id="4" name="TextBox 3"/>
          <p:cNvSpPr txBox="1"/>
          <p:nvPr/>
        </p:nvSpPr>
        <p:spPr>
          <a:xfrm>
            <a:off x="3429000" y="2133600"/>
            <a:ext cx="1295400" cy="369332"/>
          </a:xfrm>
          <a:prstGeom prst="rect">
            <a:avLst/>
          </a:prstGeom>
          <a:noFill/>
        </p:spPr>
        <p:txBody>
          <a:bodyPr wrap="square" rtlCol="0">
            <a:spAutoFit/>
          </a:bodyPr>
          <a:lstStyle/>
          <a:p>
            <a:r>
              <a:rPr lang="en-US" b="1" dirty="0" smtClean="0"/>
              <a:t>Passion</a:t>
            </a:r>
            <a:endParaRPr lang="en-US" b="1" dirty="0"/>
          </a:p>
        </p:txBody>
      </p:sp>
      <p:sp>
        <p:nvSpPr>
          <p:cNvPr id="5" name="TextBox 4"/>
          <p:cNvSpPr txBox="1"/>
          <p:nvPr/>
        </p:nvSpPr>
        <p:spPr>
          <a:xfrm>
            <a:off x="4572000" y="2667000"/>
            <a:ext cx="1441420" cy="369332"/>
          </a:xfrm>
          <a:prstGeom prst="rect">
            <a:avLst/>
          </a:prstGeom>
          <a:noFill/>
        </p:spPr>
        <p:txBody>
          <a:bodyPr wrap="none" rtlCol="0">
            <a:spAutoFit/>
          </a:bodyPr>
          <a:lstStyle/>
          <a:p>
            <a:r>
              <a:rPr lang="en-US" b="1" dirty="0" smtClean="0"/>
              <a:t>Humanity</a:t>
            </a:r>
            <a:endParaRPr lang="en-US" b="1" dirty="0"/>
          </a:p>
        </p:txBody>
      </p:sp>
      <p:sp>
        <p:nvSpPr>
          <p:cNvPr id="6" name="TextBox 5"/>
          <p:cNvSpPr txBox="1"/>
          <p:nvPr/>
        </p:nvSpPr>
        <p:spPr>
          <a:xfrm>
            <a:off x="4201936" y="4070866"/>
            <a:ext cx="795411" cy="369332"/>
          </a:xfrm>
          <a:prstGeom prst="rect">
            <a:avLst/>
          </a:prstGeom>
          <a:noFill/>
        </p:spPr>
        <p:txBody>
          <a:bodyPr wrap="none" rtlCol="0">
            <a:spAutoFit/>
          </a:bodyPr>
          <a:lstStyle/>
          <a:p>
            <a:r>
              <a:rPr lang="en-US" b="1" dirty="0" smtClean="0"/>
              <a:t>Love</a:t>
            </a:r>
            <a:endParaRPr lang="en-US" b="1" dirty="0"/>
          </a:p>
        </p:txBody>
      </p:sp>
      <p:sp>
        <p:nvSpPr>
          <p:cNvPr id="7" name="TextBox 6"/>
          <p:cNvSpPr txBox="1"/>
          <p:nvPr/>
        </p:nvSpPr>
        <p:spPr>
          <a:xfrm>
            <a:off x="6635206" y="4070866"/>
            <a:ext cx="679994" cy="369332"/>
          </a:xfrm>
          <a:prstGeom prst="rect">
            <a:avLst/>
          </a:prstGeom>
          <a:noFill/>
        </p:spPr>
        <p:txBody>
          <a:bodyPr wrap="none" rtlCol="0">
            <a:spAutoFit/>
          </a:bodyPr>
          <a:lstStyle/>
          <a:p>
            <a:r>
              <a:rPr lang="en-US" b="1" dirty="0" smtClean="0"/>
              <a:t>Will</a:t>
            </a:r>
            <a:endParaRPr lang="en-US" b="1" dirty="0"/>
          </a:p>
        </p:txBody>
      </p:sp>
      <p:sp>
        <p:nvSpPr>
          <p:cNvPr id="8" name="TextBox 7"/>
          <p:cNvSpPr txBox="1"/>
          <p:nvPr/>
        </p:nvSpPr>
        <p:spPr>
          <a:xfrm>
            <a:off x="4648200" y="4572000"/>
            <a:ext cx="806631" cy="369332"/>
          </a:xfrm>
          <a:prstGeom prst="rect">
            <a:avLst/>
          </a:prstGeom>
          <a:noFill/>
        </p:spPr>
        <p:txBody>
          <a:bodyPr wrap="none" rtlCol="0">
            <a:spAutoFit/>
          </a:bodyPr>
          <a:lstStyle/>
          <a:p>
            <a:r>
              <a:rPr lang="en-US" b="1" dirty="0" smtClean="0"/>
              <a:t>Back</a:t>
            </a:r>
            <a:endParaRPr lang="en-US" b="1" dirty="0"/>
          </a:p>
        </p:txBody>
      </p:sp>
      <p:sp>
        <p:nvSpPr>
          <p:cNvPr id="9" name="TextBox 8"/>
          <p:cNvSpPr txBox="1"/>
          <p:nvPr/>
        </p:nvSpPr>
        <p:spPr>
          <a:xfrm>
            <a:off x="3077451" y="5574268"/>
            <a:ext cx="1189749" cy="369332"/>
          </a:xfrm>
          <a:prstGeom prst="rect">
            <a:avLst/>
          </a:prstGeom>
          <a:noFill/>
        </p:spPr>
        <p:txBody>
          <a:bodyPr wrap="none" rtlCol="0">
            <a:spAutoFit/>
          </a:bodyPr>
          <a:lstStyle/>
          <a:p>
            <a:r>
              <a:rPr lang="en-US" b="1" dirty="0" smtClean="0"/>
              <a:t>Restore</a:t>
            </a:r>
            <a:endParaRPr lang="en-US" b="1" dirty="0"/>
          </a:p>
        </p:txBody>
      </p:sp>
    </p:spTree>
    <p:extLst>
      <p:ext uri="{BB962C8B-B14F-4D97-AF65-F5344CB8AC3E}">
        <p14:creationId xmlns:p14="http://schemas.microsoft.com/office/powerpoint/2010/main" val="410881397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heel(1)">
                                      <p:cBhvr>
                                        <p:cTn id="31" dur="20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barn(inVertical)">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theme/theme1.xml><?xml version="1.0" encoding="utf-8"?>
<a:theme xmlns:a="http://schemas.openxmlformats.org/drawingml/2006/main" name="The Stor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Zondervan">
      <a:majorFont>
        <a:latin typeface="Calibri"/>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1326</TotalTime>
  <Words>206</Words>
  <Application>Microsoft Office PowerPoint</Application>
  <PresentationFormat>On-screen Show (4:3)</PresentationFormat>
  <Paragraphs>82</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The Story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HarperCollins Publishers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janine dent</dc:creator>
  <cp:lastModifiedBy>Michael L Futrell</cp:lastModifiedBy>
  <cp:revision>83</cp:revision>
  <dcterms:created xsi:type="dcterms:W3CDTF">2011-01-25T13:46:25Z</dcterms:created>
  <dcterms:modified xsi:type="dcterms:W3CDTF">2011-09-17T19:08:37Z</dcterms:modified>
</cp:coreProperties>
</file>